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1" r:id="rId4"/>
    <p:sldId id="259" r:id="rId5"/>
    <p:sldId id="262" r:id="rId6"/>
    <p:sldId id="264" r:id="rId7"/>
    <p:sldId id="265" r:id="rId8"/>
    <p:sldId id="266" r:id="rId9"/>
    <p:sldId id="263" r:id="rId10"/>
    <p:sldId id="268" r:id="rId11"/>
    <p:sldId id="269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61B1F4-9DB2-8477-E864-A33F0B0DAA29}" v="1001" dt="2025-06-10T04:19:32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4694"/>
  </p:normalViewPr>
  <p:slideViewPr>
    <p:cSldViewPr snapToGrid="0" snapToObjects="1">
      <p:cViewPr varScale="1">
        <p:scale>
          <a:sx n="112" d="100"/>
          <a:sy n="112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63" d="100"/>
          <a:sy n="163" d="100"/>
        </p:scale>
        <p:origin x="45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84E1E-E540-AC43-BC13-F90D553055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41BA6-039E-8F4D-B7F7-3C8E20B40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38C9C-4B69-864E-9EEE-DFA43CC144D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69921-4617-FB4C-9847-172FF83023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0DCBB-D829-754E-9E76-36A9E36432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7A92-5E9C-F94E-8B11-4D34C67A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9A61E-B1D6-C34D-A321-B3E90F6DE630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3E603-0EE4-3042-9661-047EB577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49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3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6703-D0F7-E745-A687-AC990D0C4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34056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 cap="none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6FFF2-58E4-794E-892D-6FF45321C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139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7C03E-EF71-2C40-9E45-BF08314E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5991633"/>
            <a:ext cx="258783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A613-45CE-304E-89CD-A7CD3E387F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74805" y="4461832"/>
            <a:ext cx="2842389" cy="18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396917"/>
            <a:ext cx="10515600" cy="1186267"/>
          </a:xfrm>
        </p:spPr>
        <p:txBody>
          <a:bodyPr anchor="t">
            <a:normAutofit/>
          </a:bodyPr>
          <a:lstStyle>
            <a:lvl1pPr algn="ctr">
              <a:defRPr sz="360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 for Your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67949"/>
            <a:ext cx="5493794" cy="1500187"/>
          </a:xfrm>
        </p:spPr>
        <p:txBody>
          <a:bodyPr anchor="b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Name:</a:t>
            </a:r>
          </a:p>
          <a:p>
            <a:pPr lvl="0"/>
            <a:r>
              <a:rPr lang="en-US" dirty="0"/>
              <a:t>Title:</a:t>
            </a:r>
          </a:p>
          <a:p>
            <a:pPr lvl="0"/>
            <a:r>
              <a:rPr lang="en-US" dirty="0"/>
              <a:t>Email: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C280-2351-6C45-82F9-60D04CD015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56810" y="5337313"/>
            <a:ext cx="4916491" cy="101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76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835866"/>
            <a:ext cx="10515600" cy="1186267"/>
          </a:xfrm>
        </p:spPr>
        <p:txBody>
          <a:bodyPr anchor="t">
            <a:normAutofit/>
          </a:bodyPr>
          <a:lstStyle>
            <a:lvl1pPr algn="ctr">
              <a:defRPr sz="360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261356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D37-4F17-3341-80DD-6302FD9C0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cap="none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E732-1F86-874D-B35F-F0D15E08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3372-CC48-6246-83C0-B536F3DC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CF31-8755-3E42-B89A-9D67D96D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35332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 cap="none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2017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DC64B-5CD5-7341-B6E0-9B4F677F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18467-A91D-B840-9781-A402C93E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6502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1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C8D6-6BCB-BD4B-B6E0-92A778004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cap="none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099C-8353-F44E-8406-26AC0797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CC49-08EF-8048-B6B2-BC247008F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CBEF1-4544-884E-86EB-53741390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7F880-2CCE-9044-8CE8-A7CF47CE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877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3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E802-B46A-204D-94D4-E50D913A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7812B-2A55-D049-A1C2-A4C973ACA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8766B-6B24-3B45-B55F-3D85F881F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7F728-2418-1540-9191-5FDFA36D8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48585-BFC1-9148-A0B5-07C83C2F2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92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1371BF-1A9F-5641-95DB-6C0FE67B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21846-D4EB-5949-B8F3-E4009916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283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9A27-C210-CF48-97F8-943B5EBAC6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cap="none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EC86A-0D15-764F-AA81-41016E20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33FAA-B5EA-C54D-A18B-17F16CA5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5974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2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5675641-0B7A-F548-B3B6-241BCE86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4" y="-141430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991BC-E157-B340-860E-81A4EBD0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805CF-1707-5749-8109-20FA4495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0564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4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54A1-6207-5141-AAB1-9A7630DA98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600" cap="none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9F95B-0887-9F4F-BA1C-0B9CBE5A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515B1-8A32-AB43-82F2-51A60BC2E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D973-68F9-5B46-A3D8-B7AF20B0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A68CE-A588-FE4D-9C1E-5BE4A1A8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3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5185-7056-B946-8F27-7890BB2A34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600" cap="none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0AF3B6-3151-9346-B00D-EBED7ED75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EF208-3C62-3840-A816-A69F27E0B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C1DD0-6624-6048-953E-41055A0D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C492C-9027-2B43-9637-56046A06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6896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0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4BC199-4655-F541-83EE-721E1D08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45D78-BC86-6C4A-8173-07BC8BF4F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9E362-4DC4-BA42-AD46-DCFCBF72C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AB465-CD1B-7A41-8A74-7F4A07B23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9AFF7-6653-6A4D-A979-64D2F5BECA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3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9F61-B891-3944-9E22-503B0C38A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Thermal Test Loop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6A461-863C-424F-BAE7-45F2ACA74C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Optional subhead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FB2FF-1748-1752-C51A-ED679CCD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AFF7-6653-6A4D-A979-64D2F5BECA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0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BBEEA-A8B5-0D47-E75C-71CFDFA13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E4C9FA-C4F4-6CC2-F685-175B32AAA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/>
            <a:r>
              <a:rPr lang="en-US" kern="1200" cap="none" baseline="0" dirty="0">
                <a:latin typeface="+mj-lt"/>
                <a:ea typeface="+mj-ea"/>
                <a:cs typeface="+mj-cs"/>
              </a:rPr>
              <a:t>  Plan for expansion to add measurement </a:t>
            </a:r>
            <a:r>
              <a:rPr lang="en-US" dirty="0"/>
              <a:t>instruments</a:t>
            </a:r>
            <a:endParaRPr lang="en-US" kern="1200" cap="none" baseline="0" dirty="0">
              <a:latin typeface="+mj-lt"/>
              <a:ea typeface="+mj-ea"/>
              <a:cs typeface="+mj-cs"/>
            </a:endParaRPr>
          </a:p>
          <a:p>
            <a:endParaRPr lang="en-US" kern="1200" cap="none" baseline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8530B-2A99-9409-6C42-17BF409254B3}"/>
              </a:ext>
            </a:extLst>
          </p:cNvPr>
          <p:cNvSpPr txBox="1"/>
          <p:nvPr/>
        </p:nvSpPr>
        <p:spPr>
          <a:xfrm>
            <a:off x="838200" y="1825625"/>
            <a:ext cx="4125686" cy="31620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Add lengths of pipe to both horizontal and all three vertical pipes to Improve measurement capability at different locations along the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65DB48-6F05-570D-E2A9-1B191D7AA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87" y="1584747"/>
            <a:ext cx="6672941" cy="4427545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15D59-F74C-5101-B9A7-0371817A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E9AFF7-6653-6A4D-A979-64D2F5BECA2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1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3B5D-79D5-037D-B356-B9428961B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to add 'Control Room'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94404-C1CC-985A-0CFC-24C32248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AFF7-6653-6A4D-A979-64D2F5BECA26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 descr="People in a control room with many monitors&#10;&#10;AI-generated content may be incorrect.">
            <a:extLst>
              <a:ext uri="{FF2B5EF4-FFF2-40B4-BE49-F238E27FC236}">
                <a16:creationId xmlns:a16="http://schemas.microsoft.com/office/drawing/2014/main" id="{A5746BD6-1C5A-B5A4-2583-1C2D47E998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52" r="-177" b="10724"/>
          <a:stretch>
            <a:fillRect/>
          </a:stretch>
        </p:blipFill>
        <p:spPr>
          <a:xfrm>
            <a:off x="4391640" y="1688127"/>
            <a:ext cx="7267890" cy="4176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90F45-DA3E-BD82-B823-AC75B894CB27}"/>
              </a:ext>
            </a:extLst>
          </p:cNvPr>
          <p:cNvSpPr txBox="1"/>
          <p:nvPr/>
        </p:nvSpPr>
        <p:spPr>
          <a:xfrm>
            <a:off x="353524" y="1414099"/>
            <a:ext cx="274320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cs typeface="Arial" panose="020B0604020202020204"/>
              </a:rPr>
              <a:t>Develop remote control and monitoring capabilities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Arial" panose="020B0604020202020204"/>
              </a:rPr>
              <a:t>Located in C004 or Nearby </a:t>
            </a:r>
          </a:p>
        </p:txBody>
      </p:sp>
    </p:spTree>
    <p:extLst>
      <p:ext uri="{BB962C8B-B14F-4D97-AF65-F5344CB8AC3E}">
        <p14:creationId xmlns:p14="http://schemas.microsoft.com/office/powerpoint/2010/main" val="1986765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4FC6-FE3D-7B45-84BE-3C726AB1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473F4-C73D-8C4A-8929-A707A3759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Name: Matthew Whetham</a:t>
            </a:r>
          </a:p>
          <a:p>
            <a:r>
              <a:rPr lang="en-US" dirty="0"/>
              <a:t>Title: Undergrad, DME</a:t>
            </a:r>
            <a:endParaRPr lang="en-US" dirty="0">
              <a:cs typeface="Arial"/>
            </a:endParaRPr>
          </a:p>
          <a:p>
            <a:r>
              <a:rPr lang="en-US" dirty="0"/>
              <a:t>Email: mwhetham@email.sc.edu</a:t>
            </a:r>
            <a:endParaRPr lang="en-US" dirty="0">
              <a:cs typeface="Arial" panose="020B0604020202020204"/>
            </a:endParaRPr>
          </a:p>
          <a:p>
            <a:r>
              <a:rPr lang="en-US" dirty="0"/>
              <a:t>Lab GitHub: github.com/arts-laboratory</a:t>
            </a:r>
          </a:p>
        </p:txBody>
      </p:sp>
    </p:spTree>
    <p:extLst>
      <p:ext uri="{BB962C8B-B14F-4D97-AF65-F5344CB8AC3E}">
        <p14:creationId xmlns:p14="http://schemas.microsoft.com/office/powerpoint/2010/main" val="338764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7E89-62C2-B143-BEBA-CA6D34981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11770" cy="3992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 C004g @ 300 main</a:t>
            </a:r>
            <a:endParaRPr lang="en-US" dirty="0">
              <a:cs typeface="Arial"/>
            </a:endParaRPr>
          </a:p>
          <a:p>
            <a:r>
              <a:rPr lang="en-US" dirty="0"/>
              <a:t>Closed Loop</a:t>
            </a:r>
            <a:endParaRPr lang="en-US" dirty="0">
              <a:cs typeface="Arial"/>
            </a:endParaRPr>
          </a:p>
          <a:p>
            <a:r>
              <a:rPr lang="en-US" dirty="0"/>
              <a:t>Developed first by Dr. Leo Carrilho in *2005*</a:t>
            </a: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9EE7D-7156-7B83-CFBD-0D467EBE5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AFF7-6653-6A4D-A979-64D2F5BECA26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A grey wall with pipes and wires&#10;&#10;AI-generated content may be incorrect.">
            <a:extLst>
              <a:ext uri="{FF2B5EF4-FFF2-40B4-BE49-F238E27FC236}">
                <a16:creationId xmlns:a16="http://schemas.microsoft.com/office/drawing/2014/main" id="{05CA2C71-2DA3-F6E6-60BE-D2D7F25E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174" y="839303"/>
            <a:ext cx="6802782" cy="51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41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703AC-670E-A4B8-DA6D-85DC55E7A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Breakdown</a:t>
            </a:r>
          </a:p>
        </p:txBody>
      </p:sp>
    </p:spTree>
    <p:extLst>
      <p:ext uri="{BB962C8B-B14F-4D97-AF65-F5344CB8AC3E}">
        <p14:creationId xmlns:p14="http://schemas.microsoft.com/office/powerpoint/2010/main" val="4082244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F20D-37E0-6C63-ADE5-9C60C55F8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Fluid Pump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991160-5152-C8FB-EF1B-86D648DA8D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62" t="2108" b="-175"/>
          <a:stretch>
            <a:fillRect/>
          </a:stretch>
        </p:blipFill>
        <p:spPr>
          <a:xfrm rot="5400000">
            <a:off x="5832475" y="1159482"/>
            <a:ext cx="4873625" cy="4529509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01243-2208-2679-FAC7-1F79824A9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US" dirty="0"/>
              <a:t>Bullet number one</a:t>
            </a:r>
          </a:p>
          <a:p>
            <a:r>
              <a:rPr lang="en-US" dirty="0"/>
              <a:t>A second bullet</a:t>
            </a:r>
          </a:p>
          <a:p>
            <a:r>
              <a:rPr lang="en-US" dirty="0"/>
              <a:t>A final, third bullet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784A06-4452-76C2-E9CF-B1F57F106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4E9AFF7-6653-6A4D-A979-64D2F5BECA2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68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4735-86BB-41B6-37A4-01BFA9EA3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0AA1-E1B1-10F3-995C-0B14A1F50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64941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Energy Source- 'Reactor vessel'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18E5A-03B5-AF81-4B29-40EE13DFF7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62" r="-805" b="-3220"/>
          <a:stretch>
            <a:fillRect/>
          </a:stretch>
        </p:blipFill>
        <p:spPr>
          <a:xfrm rot="5400000">
            <a:off x="6296301" y="947959"/>
            <a:ext cx="5545700" cy="496843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B0CD0-3246-0FC5-88C4-2436C4E03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sz="2400" dirty="0">
                <a:cs typeface="Arial"/>
              </a:rPr>
              <a:t>Electric heating adds energy to water</a:t>
            </a:r>
          </a:p>
          <a:p>
            <a:pPr marL="342900" indent="-342900">
              <a:buChar char="•"/>
            </a:pPr>
            <a:r>
              <a:rPr lang="en-US" sz="2400" dirty="0">
                <a:cs typeface="Arial"/>
              </a:rPr>
              <a:t>Relief valve located on top</a:t>
            </a:r>
          </a:p>
          <a:p>
            <a:endParaRPr lang="en-US" dirty="0">
              <a:cs typeface="Arial" panose="020B060402020202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A750F-84E8-5D22-AF46-0A6F38CD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4E9AFF7-6653-6A4D-A979-64D2F5BECA2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7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C4A78C8-7C40-9EC8-442D-4F943B79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Flow Control Valves</a:t>
            </a:r>
          </a:p>
        </p:txBody>
      </p:sp>
      <p:pic>
        <p:nvPicPr>
          <p:cNvPr id="7" name="Picture 6" descr="A metal pipes with a yellow handle&#10;&#10;AI-generated content may be incorrect.">
            <a:extLst>
              <a:ext uri="{FF2B5EF4-FFF2-40B4-BE49-F238E27FC236}">
                <a16:creationId xmlns:a16="http://schemas.microsoft.com/office/drawing/2014/main" id="{B7724EEC-DDE8-D8D2-9816-0516FD69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98" r="32181"/>
          <a:stretch>
            <a:fillRect/>
          </a:stretch>
        </p:blipFill>
        <p:spPr>
          <a:xfrm rot="5400000">
            <a:off x="5832475" y="338137"/>
            <a:ext cx="4873625" cy="6172200"/>
          </a:xfrm>
          <a:prstGeom prst="rect">
            <a:avLst/>
          </a:prstGeom>
          <a:noFill/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73FF4B0-E61D-3A4B-ECAB-A6B3E7EE8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2400" dirty="0">
                <a:cs typeface="Arial" panose="020B0604020202020204"/>
              </a:rPr>
              <a:t>Vertical valve shuts/opens bypass channel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2200" dirty="0">
                <a:cs typeface="Arial" panose="020B0604020202020204"/>
              </a:rPr>
              <a:t>Increases flow rate </a:t>
            </a:r>
            <a:r>
              <a:rPr lang="en-US" sz="2200">
                <a:cs typeface="Arial" panose="020B0604020202020204"/>
              </a:rPr>
              <a:t>through heat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/>
              </a:rPr>
              <a:t>Horizontal valve stops flow through heat source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FD494-2CBD-B113-5C1A-3B40EB1C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4E9AFF7-6653-6A4D-A979-64D2F5BECA2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1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DFA613D-B060-7C9C-D047-FB7C02F75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Pressurizer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CCB8C3-0DBC-884D-4A7C-5AE4CED1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33" r="25446"/>
          <a:stretch>
            <a:fillRect/>
          </a:stretch>
        </p:blipFill>
        <p:spPr>
          <a:xfrm rot="5400000">
            <a:off x="5832475" y="338137"/>
            <a:ext cx="4873625" cy="6172200"/>
          </a:xfrm>
          <a:prstGeom prst="rect">
            <a:avLst/>
          </a:prstGeom>
          <a:noFill/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37E800C-BDAD-2455-48B4-549806ADA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2400" dirty="0">
                <a:cs typeface="Arial" panose="020B0604020202020204"/>
              </a:rPr>
              <a:t>Air Hose Attachment on top</a:t>
            </a:r>
          </a:p>
          <a:p>
            <a:pPr marL="285750" indent="-285750">
              <a:buChar char="•"/>
            </a:pPr>
            <a:r>
              <a:rPr lang="en-US" sz="2400" dirty="0">
                <a:cs typeface="Arial" panose="020B0604020202020204"/>
              </a:rPr>
              <a:t>Raises boiling point of water by pressurizing entire system w/ Air</a:t>
            </a:r>
          </a:p>
          <a:p>
            <a:pPr marL="285750" indent="-285750">
              <a:buChar char="•"/>
            </a:pPr>
            <a:r>
              <a:rPr lang="en-US" sz="2400" dirty="0">
                <a:cs typeface="Arial" panose="020B0604020202020204"/>
              </a:rPr>
              <a:t>Increases efficiency of real reactors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B3A50-CDE0-F626-51A2-929AE9178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4E9AFF7-6653-6A4D-A979-64D2F5BECA26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1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B0B4D1A-E1C6-D548-37C8-C00631230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Heat Exchanger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6279C6-ECB5-1D8D-1E18-B12CE00853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3" r="18365"/>
          <a:stretch>
            <a:fillRect/>
          </a:stretch>
        </p:blipFill>
        <p:spPr>
          <a:xfrm rot="5400000">
            <a:off x="6196130" y="779067"/>
            <a:ext cx="5470762" cy="5299766"/>
          </a:xfrm>
          <a:prstGeom prst="rect">
            <a:avLst/>
          </a:prstGeom>
          <a:noFill/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600B320-384A-79BA-23DF-10861AB06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2400" dirty="0">
                <a:cs typeface="Arial" panose="020B0604020202020204"/>
              </a:rPr>
              <a:t>  Tap water pulls heat from the loop</a:t>
            </a:r>
          </a:p>
          <a:p>
            <a:pPr marL="285750" indent="-285750">
              <a:buChar char="•"/>
            </a:pPr>
            <a:r>
              <a:rPr lang="en-US" sz="2400" dirty="0">
                <a:cs typeface="Arial" panose="020B0604020202020204"/>
              </a:rPr>
              <a:t>Water expelled outside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D7F09-BDDC-CA46-8BEC-E9AB8F1E0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4E9AFF7-6653-6A4D-A979-64D2F5BECA2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03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F5A3-E26A-C212-7030-B1C79E6E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PWR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41AB0-4A10-9687-E5DF-FF16ED30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AFF7-6653-6A4D-A979-64D2F5BECA26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Diagram of a steam generator&#10;&#10;AI-generated content may be incorrect.">
            <a:extLst>
              <a:ext uri="{FF2B5EF4-FFF2-40B4-BE49-F238E27FC236}">
                <a16:creationId xmlns:a16="http://schemas.microsoft.com/office/drawing/2014/main" id="{0665366B-CE10-CAF7-AB45-A63BCE3A6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321" y="1687099"/>
            <a:ext cx="8187358" cy="406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17126"/>
      </p:ext>
    </p:extLst>
  </p:cSld>
  <p:clrMapOvr>
    <a:masterClrMapping/>
  </p:clrMapOvr>
</p:sld>
</file>

<file path=ppt/theme/theme1.xml><?xml version="1.0" encoding="utf-8"?>
<a:theme xmlns:a="http://schemas.openxmlformats.org/drawingml/2006/main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E35BC0C-4535-7F41-8EDB-CB375E44534D}" vid="{89EE9AB1-1FC3-EE42-B60A-9165AA834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usc_engineering_powerpoint</Template>
  <TotalTime>29</TotalTime>
  <Words>64</Words>
  <Application>Microsoft Office PowerPoint</Application>
  <PresentationFormat>Widescreen</PresentationFormat>
  <Paragraphs>23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UofSC Simple Theme</vt:lpstr>
      <vt:lpstr>Thermal Test Loop Overview</vt:lpstr>
      <vt:lpstr>Current Setup </vt:lpstr>
      <vt:lpstr>Component Breakdown</vt:lpstr>
      <vt:lpstr>Fluid Pump</vt:lpstr>
      <vt:lpstr>Energy Source- 'Reactor vessel'</vt:lpstr>
      <vt:lpstr>Flow Control Valves</vt:lpstr>
      <vt:lpstr>Pressurizer</vt:lpstr>
      <vt:lpstr>Heat Exchanger</vt:lpstr>
      <vt:lpstr>Typical PWR System</vt:lpstr>
      <vt:lpstr>  Plan for expansion to add measurement instruments </vt:lpstr>
      <vt:lpstr>Plan to add 'Control Room' 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Austin Downey</dc:creator>
  <cp:lastModifiedBy>Austin Downey</cp:lastModifiedBy>
  <cp:revision>249</cp:revision>
  <dcterms:created xsi:type="dcterms:W3CDTF">2024-06-17T18:22:44Z</dcterms:created>
  <dcterms:modified xsi:type="dcterms:W3CDTF">2025-06-10T13:29:11Z</dcterms:modified>
</cp:coreProperties>
</file>